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85" r:id="rId4"/>
    <p:sldId id="261" r:id="rId5"/>
    <p:sldId id="262" r:id="rId6"/>
    <p:sldId id="267" r:id="rId7"/>
    <p:sldId id="268" r:id="rId8"/>
    <p:sldId id="269" r:id="rId9"/>
    <p:sldId id="270" r:id="rId10"/>
    <p:sldId id="271" r:id="rId11"/>
    <p:sldId id="274" r:id="rId12"/>
    <p:sldId id="276" r:id="rId13"/>
    <p:sldId id="277" r:id="rId14"/>
    <p:sldId id="278" r:id="rId15"/>
    <p:sldId id="275" r:id="rId16"/>
    <p:sldId id="279" r:id="rId17"/>
    <p:sldId id="280" r:id="rId18"/>
    <p:sldId id="281" r:id="rId19"/>
    <p:sldId id="282" r:id="rId20"/>
    <p:sldId id="283" r:id="rId21"/>
    <p:sldId id="28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tags" Target="../tags/tag20.xml"/><Relationship Id="rId2" Type="http://schemas.openxmlformats.org/officeDocument/2006/relationships/image" Target="../media/image18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22.xml"/><Relationship Id="rId2" Type="http://schemas.openxmlformats.org/officeDocument/2006/relationships/image" Target="../media/image20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24.xml"/><Relationship Id="rId2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26.xml"/><Relationship Id="rId2" Type="http://schemas.openxmlformats.org/officeDocument/2006/relationships/image" Target="../media/image24.png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8.xml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11.png"/><Relationship Id="rId7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tags" Target="../tags/tag11.xml"/><Relationship Id="rId4" Type="http://schemas.openxmlformats.org/officeDocument/2006/relationships/image" Target="../media/image9.png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8.xml"/><Relationship Id="rId4" Type="http://schemas.openxmlformats.org/officeDocument/2006/relationships/image" Target="../media/image16.png"/><Relationship Id="rId3" Type="http://schemas.openxmlformats.org/officeDocument/2006/relationships/tags" Target="../tags/tag17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 b="1"/>
              <a:t> Patofisiologi Rheumatoid Arthritis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866" b="48417"/>
          <a:stretch>
            <a:fillRect/>
          </a:stretch>
        </p:blipFill>
        <p:spPr>
          <a:xfrm>
            <a:off x="114935" y="1325880"/>
            <a:ext cx="6723380" cy="3566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52143"/>
          <a:stretch>
            <a:fillRect/>
          </a:stretch>
        </p:blipFill>
        <p:spPr>
          <a:xfrm>
            <a:off x="5906135" y="1788160"/>
            <a:ext cx="6492875" cy="3103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4165" y="972185"/>
            <a:ext cx="11888470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2.  C</a:t>
            </a:r>
            <a:r>
              <a:rPr lang="en-US" altLang="zh-CN" sz="2400" b="1"/>
              <a:t>onfirming if EtOH inhibit RA onset via immnue response</a:t>
            </a:r>
            <a:endParaRPr lang="en-US" altLang="zh-CN" sz="2400" b="1"/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/>
                </a:solidFill>
              </a:rPr>
              <a:t>       Model : CIA turns to SIA (serum-induced arthritis) and EAE (encephalomyelitis)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SIA is not require T cell response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EAE is similar with RA, a autoimmune disease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Results : Not impact on SIA but have similar inhibiting effect on EAE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hypothese makes sense</a:t>
            </a: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165" y="3524250"/>
            <a:ext cx="5982335" cy="215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6320" y="3652520"/>
            <a:ext cx="6103620" cy="1935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3530" y="853440"/>
            <a:ext cx="11888470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3.  testing the Igs changes</a:t>
            </a:r>
            <a:endParaRPr lang="en-US" altLang="zh-CN" sz="2400" b="1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sample : spleen, bone marrow and gut of CIA and CIA+EtOH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method : ELISA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results :  CII-specific IgG total number </a:t>
            </a:r>
            <a:r>
              <a:rPr lang="en-US" altLang="zh-CN" sz="2400" b="1">
                <a:solidFill>
                  <a:schemeClr val="tx1"/>
                </a:solidFill>
              </a:rPr>
              <a:t>↓, but only the subclass IgG1↓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CII-specific IgG </a:t>
            </a:r>
            <a:r>
              <a:rPr lang="en-US" altLang="zh-CN" sz="2400" b="1">
                <a:solidFill>
                  <a:schemeClr val="tx1"/>
                </a:solidFill>
              </a:rPr>
              <a:t>avidity no changes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CII-specific IgG sialyation significantly increases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IgA in intestinal total number </a:t>
            </a:r>
            <a:r>
              <a:rPr lang="en-US" altLang="zh-CN" sz="2400" b="1">
                <a:solidFill>
                  <a:schemeClr val="tx1"/>
                </a:solidFill>
              </a:rPr>
              <a:t>↑ but avidity no changes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9255" y="3952240"/>
            <a:ext cx="3850005" cy="290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2820" y="4140835"/>
            <a:ext cx="7409180" cy="2419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0100" y="1391920"/>
            <a:ext cx="3395345" cy="14554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530" y="853440"/>
            <a:ext cx="11888470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4. EtOH making IgA-change may affect the health of gut</a:t>
            </a:r>
            <a:endParaRPr lang="en-US" altLang="zh-CN" sz="2400" b="1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importance of IgA :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sample 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WT </a:t>
            </a:r>
            <a:r>
              <a:rPr lang="en-US" altLang="zh-CN" sz="2400" b="1">
                <a:solidFill>
                  <a:schemeClr val="tx1"/>
                </a:solidFill>
              </a:rPr>
              <a:t>and WT+EtOH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method : FITC-dextran gavage and serum FITC-dextran quantification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 : gut barrier function no change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439"/>
          <a:stretch>
            <a:fillRect/>
          </a:stretch>
        </p:blipFill>
        <p:spPr>
          <a:xfrm>
            <a:off x="612775" y="3989070"/>
            <a:ext cx="2533650" cy="2868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3530" y="914400"/>
            <a:ext cx="11888470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5. EtOH affects adaptive immune cells</a:t>
            </a:r>
            <a:endParaRPr lang="en-US" altLang="zh-CN" sz="2400" b="1"/>
          </a:p>
          <a:p>
            <a:pPr indent="457200">
              <a:lnSpc>
                <a:spcPct val="120000"/>
              </a:lnSpc>
            </a:pPr>
            <a:r>
              <a:rPr lang="en-US" altLang="zh-CN" sz="2400" b="1"/>
              <a:t>(1) in steady state</a:t>
            </a:r>
            <a:endParaRPr lang="en-US" altLang="zh-CN" sz="2400" b="1"/>
          </a:p>
          <a:p>
            <a:pPr>
              <a:lnSpc>
                <a:spcPct val="120000"/>
              </a:lnSpc>
            </a:pPr>
            <a:r>
              <a:rPr lang="en-US" altLang="zh-CN" sz="2400" b="1"/>
              <a:t>             </a:t>
            </a:r>
            <a:r>
              <a:rPr lang="en-US" altLang="zh-CN" sz="2400" b="1">
                <a:solidFill>
                  <a:schemeClr val="tx1"/>
                </a:solidFill>
              </a:rPr>
              <a:t>sample : spleen of WT and WT+EtOH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    method : flow cytometry analysis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    result : only Th1 cell and GC B cell </a:t>
            </a:r>
            <a:r>
              <a:rPr lang="en-US" altLang="zh-CN" sz="2400" b="1">
                <a:solidFill>
                  <a:schemeClr val="tx1"/>
                </a:solidFill>
              </a:rPr>
              <a:t>↑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54545" y="3227070"/>
            <a:ext cx="1590040" cy="2043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0280" y="3159760"/>
            <a:ext cx="5969000" cy="2110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4315" y="181610"/>
            <a:ext cx="5352415" cy="883920"/>
          </a:xfrm>
        </p:spPr>
        <p:txBody>
          <a:bodyPr/>
          <a:p>
            <a:r>
              <a:rPr lang="en-US" altLang="zh-CN" sz="3600" b="1"/>
              <a:t>GC (germinal center) B Cell</a:t>
            </a:r>
            <a:endParaRPr lang="en-US" altLang="zh-CN" sz="36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7725" t="14048" r="7998" b="14412"/>
          <a:stretch>
            <a:fillRect/>
          </a:stretch>
        </p:blipFill>
        <p:spPr>
          <a:xfrm>
            <a:off x="3040380" y="1584960"/>
            <a:ext cx="7343775" cy="4675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950" y="982980"/>
            <a:ext cx="4064000" cy="3583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/>
              <a:t>Tfh : T follicular helper cell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FDC : follicular dendritic cell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CRC : CXCL12-producing reticular cell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Tfr : T follicular regulating cell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SHM : somatic hypermutation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class swith (</a:t>
            </a:r>
            <a:r>
              <a:rPr lang="zh-CN" altLang="en-US" sz="2000" b="1"/>
              <a:t>抗体类别转换</a:t>
            </a:r>
            <a:r>
              <a:rPr lang="en-US" altLang="zh-CN" sz="2000" b="1"/>
              <a:t>)</a:t>
            </a:r>
            <a:endParaRPr lang="en-US" altLang="zh-CN" sz="2000" b="1"/>
          </a:p>
          <a:p>
            <a:pPr>
              <a:lnSpc>
                <a:spcPct val="100000"/>
              </a:lnSpc>
            </a:pPr>
            <a:endParaRPr lang="en-US" altLang="zh-CN" sz="2000" b="1"/>
          </a:p>
          <a:p>
            <a:pPr>
              <a:lnSpc>
                <a:spcPct val="100000"/>
              </a:lnSpc>
            </a:pPr>
            <a:endParaRPr lang="en-US" altLang="zh-CN" sz="2000" b="1"/>
          </a:p>
          <a:p>
            <a:pPr>
              <a:lnSpc>
                <a:spcPct val="100000"/>
              </a:lnSpc>
            </a:pP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chemokine:</a:t>
            </a:r>
            <a:endParaRPr lang="en-US" altLang="zh-CN" sz="2000" b="1"/>
          </a:p>
          <a:p>
            <a:pPr>
              <a:lnSpc>
                <a:spcPct val="100000"/>
              </a:lnSpc>
            </a:pPr>
            <a:r>
              <a:rPr lang="en-US" altLang="zh-CN" sz="2000" b="1"/>
              <a:t>CXCR4 + CXCL12 vs CXCR5</a:t>
            </a:r>
            <a:endParaRPr lang="en-US" altLang="zh-CN" sz="2000" b="1"/>
          </a:p>
          <a:p>
            <a:pPr>
              <a:lnSpc>
                <a:spcPct val="100000"/>
              </a:lnSpc>
            </a:pP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488950" y="535622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GC B cell ↑ may be affected by Tfh and its products 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3530" y="812800"/>
            <a:ext cx="11100435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/>
                </a:solidFill>
              </a:rPr>
              <a:t>5. </a:t>
            </a:r>
            <a:r>
              <a:rPr lang="en-US" altLang="zh-CN" sz="2400" b="1">
                <a:sym typeface="+mn-ea"/>
              </a:rPr>
              <a:t>EtOH &amp; Acetate affects adaptive immune cells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(2). in CIA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 :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plasma B cell total number unchange but plasmablasts ↓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in spleen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plasma B cell and  CII-specific IgG producing B cell 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follicular area  and GC B cell 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logical explain Ig titers decreasing and the main contributor is GC B cell</a:t>
            </a:r>
            <a:endParaRPr lang="en-US" altLang="zh-CN" sz="2400" b="1">
              <a:solidFill>
                <a:srgbClr val="FF0000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3530" y="812800"/>
            <a:ext cx="11100435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/>
                </a:solidFill>
              </a:rPr>
              <a:t>5. </a:t>
            </a:r>
            <a:r>
              <a:rPr lang="en-US" altLang="zh-CN" sz="2400" b="1">
                <a:sym typeface="+mn-ea"/>
              </a:rPr>
              <a:t>EtOH affects adaptive immune cells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(2). in CIA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key cytokines of Tfh : IL-21, PD-1 and Bcl6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IL-21 : antibody production and class swith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boost cytotoxicity of CD8+ T cell and NK cell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induce Th17 differentiation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   PD-1 : Tfh cell activation and positioning Tfh → formation T</a:t>
            </a:r>
            <a:r>
              <a:rPr lang="en-US" altLang="zh-CN" sz="2400" b="1">
                <a:solidFill>
                  <a:schemeClr val="tx1"/>
                </a:solidFill>
              </a:rPr>
              <a:t>fh-B doublet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Bcl6 : regulate expression PD-1 of Tfh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 :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Tfh total number and IL-21</a:t>
            </a:r>
            <a:r>
              <a:rPr lang="en-US" altLang="zh-CN" sz="2400" b="1" baseline="30000">
                <a:solidFill>
                  <a:schemeClr val="tx1"/>
                </a:solidFill>
              </a:rPr>
              <a:t>+</a:t>
            </a:r>
            <a:r>
              <a:rPr lang="en-US" altLang="zh-CN" sz="2400" b="1">
                <a:solidFill>
                  <a:schemeClr val="tx1"/>
                </a:solidFill>
              </a:rPr>
              <a:t> Tfh ↓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IL-21 and PD-1 </a:t>
            </a:r>
            <a:r>
              <a:rPr lang="en-US" altLang="zh-CN" sz="2400" b="1">
                <a:sym typeface="+mn-ea"/>
              </a:rPr>
              <a:t>↓</a:t>
            </a:r>
            <a:endParaRPr lang="en-US" altLang="zh-CN" sz="2400" b="1">
              <a:sym typeface="+mn-ea"/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Tfh-B doublet </a:t>
            </a:r>
            <a:r>
              <a:rPr lang="en-US" altLang="zh-CN" sz="2400" b="1">
                <a:sym typeface="+mn-ea"/>
              </a:rPr>
              <a:t>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rgbClr val="00B0F0"/>
                </a:solidFill>
              </a:rPr>
              <a:t>ICOSL and IL-21R of GC B cell↑</a:t>
            </a:r>
            <a:endParaRPr lang="en-US" altLang="zh-CN" sz="2400" b="1">
              <a:solidFill>
                <a:srgbClr val="00B0F0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rgbClr val="00B0F0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5295" y="3930015"/>
            <a:ext cx="3581400" cy="2379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3530" y="812800"/>
            <a:ext cx="11100435" cy="549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/>
                </a:solidFill>
              </a:rPr>
              <a:t>5. </a:t>
            </a:r>
            <a:r>
              <a:rPr lang="en-US" altLang="zh-CN" sz="2400" b="1">
                <a:sym typeface="+mn-ea"/>
              </a:rPr>
              <a:t>EtOH &amp; Acetate affects adaptive immune cells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(3). in WT+NP-CGG, TNP-FICOLL or Influenza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NP-CGG: antigen &amp; T dependent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TNP-FICOLL: antigen &amp; T indepent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Influenza : virus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result :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rgbClr val="00B0F0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625" y="3429000"/>
            <a:ext cx="4959350" cy="317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1900" y="3429000"/>
            <a:ext cx="41656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00" y="211455"/>
            <a:ext cx="9144000" cy="766445"/>
          </a:xfrm>
        </p:spPr>
        <p:txBody>
          <a:bodyPr>
            <a:noAutofit/>
          </a:bodyPr>
          <a:p>
            <a:r>
              <a:rPr lang="en-US" altLang="zh-CN" sz="3600" b="1">
                <a:latin typeface="+mj-lt"/>
                <a:cs typeface="+mj-lt"/>
              </a:rPr>
              <a:t>The effect of EtOH on RA Primary Mechanism</a:t>
            </a:r>
            <a:endParaRPr lang="en-US" altLang="zh-CN" sz="3600" b="1"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1725" y="977900"/>
            <a:ext cx="544131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" y="427355"/>
            <a:ext cx="9144000" cy="766445"/>
          </a:xfrm>
        </p:spPr>
        <p:txBody>
          <a:bodyPr>
            <a:noAutofit/>
          </a:bodyPr>
          <a:p>
            <a:pPr algn="l"/>
            <a:r>
              <a:rPr lang="en-US" altLang="zh-CN" sz="3600" b="1">
                <a:latin typeface="+mj-lt"/>
                <a:cs typeface="+mj-lt"/>
              </a:rPr>
              <a:t>Discussion</a:t>
            </a:r>
            <a:endParaRPr lang="en-US" altLang="zh-CN" sz="3600" b="1"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00" y="1460500"/>
            <a:ext cx="9016365" cy="4622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the mechanism of EtOH decreasing IL-21 produced by Tfh is 	stil unclear</a:t>
            </a:r>
            <a:endParaRPr lang="en-US" altLang="zh-CN" sz="2800" b="1"/>
          </a:p>
          <a:p>
            <a:r>
              <a:rPr lang="en-US" altLang="zh-CN" sz="2800" b="1"/>
              <a:t>the finding primary mechanism is based on the early 	cellular level of RA</a:t>
            </a:r>
            <a:endParaRPr lang="en-US" altLang="zh-CN" sz="2800" b="1"/>
          </a:p>
          <a:p>
            <a:r>
              <a:rPr lang="en-US" altLang="zh-CN" sz="2800" b="1"/>
              <a:t>the interesting results do not have a logical explain</a:t>
            </a:r>
            <a:endParaRPr lang="en-US" altLang="zh-CN" sz="2800" b="1"/>
          </a:p>
          <a:p>
            <a:endParaRPr lang="en-US" altLang="zh-CN" sz="2800" b="1"/>
          </a:p>
          <a:p>
            <a:endParaRPr lang="en-US" altLang="zh-CN" sz="2800" b="1"/>
          </a:p>
          <a:p>
            <a:endParaRPr lang="en-US" altLang="zh-CN" sz="2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7495" y="1122680"/>
            <a:ext cx="11792585" cy="4697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" y="427355"/>
            <a:ext cx="9144000" cy="766445"/>
          </a:xfrm>
        </p:spPr>
        <p:txBody>
          <a:bodyPr>
            <a:noAutofit/>
          </a:bodyPr>
          <a:p>
            <a:pPr algn="l"/>
            <a:r>
              <a:rPr lang="en-US" altLang="zh-CN" sz="3600" b="1">
                <a:latin typeface="+mj-lt"/>
                <a:cs typeface="+mj-lt"/>
              </a:rPr>
              <a:t>Referenc</a:t>
            </a:r>
            <a:r>
              <a:rPr lang="en-US" altLang="zh-CN" sz="3600" b="1">
                <a:latin typeface="+mj-lt"/>
                <a:cs typeface="+mj-lt"/>
              </a:rPr>
              <a:t>e</a:t>
            </a:r>
            <a:endParaRPr lang="en-US" altLang="zh-CN" sz="3600" b="1"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885" y="1193800"/>
            <a:ext cx="11238230" cy="526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Azizov, V., Dietel, K., Steffen, F. et al. Ethanol consumption inhibits TFH cell responses and the development of autoimmune arthritis. Nat Commun 11, 1998 (2020). https://doi.org/10.1038/s41467-020-15855-z</a:t>
            </a:r>
            <a:endParaRPr lang="en-US" altLang="zh-CN" sz="2400"/>
          </a:p>
          <a:p>
            <a:r>
              <a:rPr lang="en-US" altLang="zh-CN" sz="2400"/>
              <a:t>Yu, D., Walker, L.S.K., Liu, Z. et al. Targeting TFH cells in human diseases and vaccination: rationale and practice. Nat Immunol 23, 1157–1168 (2022). https://doi.org/10.1038/s41590-022-01253-8</a:t>
            </a:r>
            <a:endParaRPr lang="en-US" altLang="zh-CN" sz="2400"/>
          </a:p>
          <a:p>
            <a:r>
              <a:rPr lang="en-US" altLang="zh-CN" sz="2400"/>
              <a:t>Stebegg M, Kumar SD, Silva-Cayetano A, Fonseca VR, Linterman MA and Graca L (2018) Regulation of the Germinal Center Response. Front. Immunol. 9:2469. doi: 10.3389/fimmu.2018.02469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Author’s Information</a:t>
            </a:r>
            <a:endParaRPr lang="en-US" altLang="zh-CN" sz="36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70525" y="1489075"/>
            <a:ext cx="5500370" cy="107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1600" y="1257300"/>
            <a:ext cx="3149600" cy="477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70525" y="3244850"/>
            <a:ext cx="4913630" cy="1244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76400" y="620204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+mj-lt"/>
                <a:cs typeface="+mj-lt"/>
              </a:rPr>
              <a:t>Mario M. Zaiss</a:t>
            </a:r>
            <a:endParaRPr lang="zh-CN" altLang="en-US" sz="2400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850" y="194945"/>
            <a:ext cx="4834890" cy="461010"/>
          </a:xfrm>
        </p:spPr>
        <p:txBody>
          <a:bodyPr>
            <a:noAutofit/>
          </a:bodyPr>
          <a:p>
            <a:pPr algn="l"/>
            <a:r>
              <a:rPr lang="en-US" altLang="zh-CN" sz="3600" b="1"/>
              <a:t>Experiments Logic</a:t>
            </a:r>
            <a:endParaRPr lang="en-US" altLang="zh-CN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304165" y="972185"/>
            <a:ext cx="11888470" cy="4965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1.Alcohol inhibits arthritis onset</a:t>
            </a:r>
            <a:endParaRPr lang="en-US" altLang="zh-CN" sz="2400" b="1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RA Model : CIA (collagen-induced arthritis);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Control and Comparison Groups : CIA vs CIA+EtOH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                                                               Time/dpi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Consumption EtOH : drinking water H2O turns to 10% EtOH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tests: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(1). lncidence lower 40%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(2). Severity lower &gt;50%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(3). Inflammation less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(4). Bone erosion lower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(5). Osteoclast number lower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" y="140970"/>
            <a:ext cx="4728210" cy="1043305"/>
          </a:xfrm>
        </p:spPr>
        <p:txBody>
          <a:bodyPr/>
          <a:p>
            <a:r>
              <a:rPr lang="en-US" altLang="zh-CN" sz="3600" b="1"/>
              <a:t>Formation CIA Model</a:t>
            </a:r>
            <a:endParaRPr lang="en-US" altLang="zh-CN" sz="36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4530" y="1184275"/>
            <a:ext cx="6864350" cy="4883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8140" y="1871345"/>
            <a:ext cx="406400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/>
              <a:t>1. CIA features</a:t>
            </a:r>
            <a:endParaRPr lang="en-US" altLang="zh-CN" sz="2400" b="1"/>
          </a:p>
          <a:p>
            <a:pPr>
              <a:lnSpc>
                <a:spcPct val="110000"/>
              </a:lnSpc>
            </a:pPr>
            <a:r>
              <a:rPr lang="en-US" altLang="zh-CN" sz="2400" b="1"/>
              <a:t>2. CFA vs IFA</a:t>
            </a:r>
            <a:endParaRPr lang="en-US" altLang="zh-CN" sz="2400" b="1"/>
          </a:p>
          <a:p>
            <a:pPr>
              <a:lnSpc>
                <a:spcPct val="110000"/>
              </a:lnSpc>
            </a:pPr>
            <a:r>
              <a:rPr lang="en-US" altLang="zh-CN" sz="2400" b="1"/>
              <a:t>3. Two immuno-injection moulding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64780" y="3905250"/>
            <a:ext cx="418020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" y="140970"/>
            <a:ext cx="6612890" cy="1043305"/>
          </a:xfrm>
        </p:spPr>
        <p:txBody>
          <a:bodyPr>
            <a:normAutofit/>
          </a:bodyPr>
          <a:p>
            <a:r>
              <a:rPr lang="en-US" altLang="zh-CN" sz="4000" b="1"/>
              <a:t>Incidence and Severity Scoring </a:t>
            </a:r>
            <a:endParaRPr lang="en-US" altLang="zh-CN" sz="4000" b="1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31005" y="1184275"/>
            <a:ext cx="3560445" cy="2548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485" y="1181735"/>
            <a:ext cx="3566795" cy="2550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77225" y="1181735"/>
            <a:ext cx="3594100" cy="2550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4159885"/>
            <a:ext cx="3657600" cy="2596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78535" y="4159885"/>
            <a:ext cx="3639185" cy="25850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" y="140970"/>
            <a:ext cx="6537960" cy="1043305"/>
          </a:xfrm>
        </p:spPr>
        <p:txBody>
          <a:bodyPr>
            <a:normAutofit fontScale="90000"/>
          </a:bodyPr>
          <a:p>
            <a:r>
              <a:rPr lang="en-US" altLang="zh-CN" sz="4000" b="1"/>
              <a:t>Incidence and Severity in this article</a:t>
            </a:r>
            <a:endParaRPr lang="en-US" altLang="zh-CN" sz="4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9585" y="1184275"/>
            <a:ext cx="3178810" cy="190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9585" y="3428365"/>
            <a:ext cx="9851390" cy="2729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" y="31115"/>
            <a:ext cx="6290945" cy="1043305"/>
          </a:xfrm>
        </p:spPr>
        <p:txBody>
          <a:bodyPr>
            <a:normAutofit/>
          </a:bodyPr>
          <a:p>
            <a:r>
              <a:rPr lang="en-US" altLang="zh-CN" sz="3600" b="1"/>
              <a:t>Synovial Inflammation,</a:t>
            </a:r>
            <a:endParaRPr lang="en-US" altLang="zh-CN" sz="36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315" y="1074420"/>
            <a:ext cx="4361180" cy="2072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95495" y="230505"/>
            <a:ext cx="7468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Bone Erosion and Osteoclast Number</a:t>
            </a:r>
            <a:endParaRPr lang="en-US" altLang="zh-CN" sz="36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2970530"/>
            <a:ext cx="6006465" cy="2157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315" y="4755515"/>
            <a:ext cx="3063240" cy="2018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25515" y="1838325"/>
            <a:ext cx="62649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+mj-lt"/>
                <a:cs typeface="+mj-lt"/>
              </a:rPr>
              <a:t>1. </a:t>
            </a:r>
            <a:r>
              <a:rPr lang="zh-CN" altLang="en-US" sz="2400" b="1">
                <a:latin typeface="+mj-lt"/>
                <a:cs typeface="+mj-lt"/>
              </a:rPr>
              <a:t>H&amp;E</a:t>
            </a:r>
            <a:r>
              <a:rPr lang="en-US" altLang="zh-CN" sz="2400" b="1">
                <a:latin typeface="+mj-lt"/>
                <a:cs typeface="+mj-lt"/>
              </a:rPr>
              <a:t>(Hematoxylin and Eosin) </a:t>
            </a:r>
            <a:r>
              <a:rPr lang="zh-CN" altLang="en-US" sz="2400" b="1">
                <a:latin typeface="+mj-lt"/>
                <a:cs typeface="+mj-lt"/>
              </a:rPr>
              <a:t>stained paw sections</a:t>
            </a:r>
            <a:endParaRPr lang="zh-CN" altLang="en-US" sz="2400" b="1">
              <a:latin typeface="+mj-lt"/>
              <a:cs typeface="+mj-lt"/>
            </a:endParaRPr>
          </a:p>
          <a:p>
            <a:r>
              <a:rPr lang="en-US" altLang="zh-CN" sz="2400" b="1">
                <a:latin typeface="+mj-lt"/>
                <a:cs typeface="+mj-lt"/>
              </a:rPr>
              <a:t>2. TRAP(tartrate-resistant acid phosphatase) stained paw sections</a:t>
            </a:r>
            <a:endParaRPr lang="en-US" altLang="zh-CN" sz="2400" b="1">
              <a:latin typeface="+mj-lt"/>
              <a:cs typeface="+mj-lt"/>
            </a:endParaRPr>
          </a:p>
          <a:p>
            <a:r>
              <a:rPr lang="en-US" altLang="zh-CN" sz="2400" b="1">
                <a:latin typeface="+mj-lt"/>
                <a:cs typeface="+mj-lt"/>
              </a:rPr>
              <a:t>3. Micro-computed tomography.</a:t>
            </a:r>
            <a:endParaRPr lang="en-US" altLang="zh-CN" sz="2400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" y="1057910"/>
            <a:ext cx="11375390" cy="5675630"/>
          </a:xfrm>
        </p:spPr>
        <p:txBody>
          <a:bodyPr>
            <a:normAutofit/>
          </a:bodyPr>
          <a:p>
            <a:pPr algn="l"/>
            <a:r>
              <a:rPr lang="en-US" altLang="zh-CN" b="1"/>
              <a:t>sample : whole paw homogenates of CIA or CIA+EtOH</a:t>
            </a:r>
            <a:endParaRPr lang="en-US" altLang="zh-CN" b="1"/>
          </a:p>
          <a:p>
            <a:pPr algn="l"/>
            <a:r>
              <a:rPr lang="en-US" altLang="zh-CN" b="1"/>
              <a:t>method : RT-PCR (q-PCR)</a:t>
            </a:r>
            <a:endParaRPr lang="en-US" altLang="zh-CN" b="1"/>
          </a:p>
          <a:p>
            <a:pPr algn="l"/>
            <a:r>
              <a:rPr lang="en-US" altLang="zh-CN" b="1"/>
              <a:t>result : (1) types immune response</a:t>
            </a:r>
            <a:endParaRPr lang="en-US" altLang="zh-CN" b="1"/>
          </a:p>
          <a:p>
            <a:pPr marL="1371600" lvl="3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type I cytokines IL-6, IL-1beta and IFN-gamma 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type II cytokines IL-4, IL-9, IL-13 and IL-33 ↑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 algn="l"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increase type II immune can mitigate RA</a:t>
            </a: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(2) key cytokines of RA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IL-21 and IL-17A significantly 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 algn="l"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EtOH can effectively attenuate RA in molecular level</a:t>
            </a:r>
            <a:endParaRPr lang="en-US" altLang="zh-CN" sz="2400" b="1">
              <a:solidFill>
                <a:srgbClr val="FF0000"/>
              </a:solidFill>
            </a:endParaRPr>
          </a:p>
          <a:p>
            <a:pPr marL="457200" lvl="1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(3) chemokines and lymphoid cells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CXCL-12, CXCR-4, Neutrophils and Monocytes ↓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CCR-3, CXCR2 and Eosinophils ↑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457200" lvl="1" indent="457200" algn="l"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(4) immune cells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 algn="l">
              <a:buNone/>
            </a:pPr>
            <a:r>
              <a:rPr lang="en-US" altLang="zh-CN" sz="2200" b="1">
                <a:solidFill>
                  <a:schemeClr val="tx1"/>
                </a:solidFill>
              </a:rPr>
              <a:t>T cell populations and differentiation no impact</a:t>
            </a:r>
            <a:endParaRPr lang="en-US" altLang="zh-CN" sz="22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2880" y="169545"/>
            <a:ext cx="5960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Gene Expression Analysis </a:t>
            </a:r>
            <a:endParaRPr lang="en-US" altLang="zh-CN" sz="36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COMMONDATA" val="eyJoZGlkIjoiNWU2NjBmNTMzY2ZkODc2YTJiOTIxM2U5YmE1YmM1OWU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6730,&quot;width&quot;:9460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4519</Words>
  <Application>WPS 演示</Application>
  <PresentationFormat>宽屏</PresentationFormat>
  <Paragraphs>255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 Patofisiologi Rheumatoid Arthritis</vt:lpstr>
      <vt:lpstr>PowerPoint 演示文稿</vt:lpstr>
      <vt:lpstr>PowerPoint 演示文稿</vt:lpstr>
      <vt:lpstr>PowerPoint 演示文稿</vt:lpstr>
      <vt:lpstr>PowerPoint 演示文稿</vt:lpstr>
      <vt:lpstr>Formation CIA Model</vt:lpstr>
      <vt:lpstr>Incidence and Severity</vt:lpstr>
      <vt:lpstr>Incidence and Severity in this article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vv</cp:lastModifiedBy>
  <cp:revision>4</cp:revision>
  <dcterms:created xsi:type="dcterms:W3CDTF">2023-01-24T05:44:00Z</dcterms:created>
  <dcterms:modified xsi:type="dcterms:W3CDTF">2023-02-01T12:06:55Z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F60C8BCEADA7499782E3E78A3768B686</vt:lpwstr>
  </property>
  <property fmtid="{D5CDD505-2E9C-101B-9397-08002B2CF9AE}" pid="3" name="KSOProductBuildVer">
    <vt:lpwstr>2052-11.1.0.12980</vt:lpwstr>
  </property>
</Properties>
</file>